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84" r:id="rId6"/>
    <p:sldId id="285" r:id="rId7"/>
    <p:sldId id="286" r:id="rId8"/>
    <p:sldId id="474" r:id="rId9"/>
    <p:sldId id="476" r:id="rId10"/>
    <p:sldId id="465" r:id="rId11"/>
    <p:sldId id="466" r:id="rId12"/>
    <p:sldId id="467" r:id="rId13"/>
    <p:sldId id="468" r:id="rId14"/>
    <p:sldId id="469" r:id="rId15"/>
    <p:sldId id="471" r:id="rId16"/>
    <p:sldId id="477" r:id="rId17"/>
    <p:sldId id="277" r:id="rId18"/>
    <p:sldId id="480" r:id="rId19"/>
    <p:sldId id="472" r:id="rId20"/>
    <p:sldId id="481" r:id="rId21"/>
    <p:sldId id="483" r:id="rId22"/>
    <p:sldId id="442" r:id="rId23"/>
    <p:sldId id="446" r:id="rId24"/>
    <p:sldId id="447" r:id="rId25"/>
    <p:sldId id="448" r:id="rId26"/>
    <p:sldId id="449" r:id="rId27"/>
    <p:sldId id="450" r:id="rId28"/>
    <p:sldId id="425" r:id="rId29"/>
    <p:sldId id="426" r:id="rId30"/>
    <p:sldId id="452" r:id="rId31"/>
    <p:sldId id="427" r:id="rId32"/>
    <p:sldId id="443" r:id="rId33"/>
    <p:sldId id="458" r:id="rId34"/>
    <p:sldId id="349" r:id="rId35"/>
    <p:sldId id="343" r:id="rId36"/>
    <p:sldId id="484" r:id="rId37"/>
    <p:sldId id="344" r:id="rId38"/>
    <p:sldId id="347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6" autoAdjust="0"/>
    <p:restoredTop sz="94660"/>
  </p:normalViewPr>
  <p:slideViewPr>
    <p:cSldViewPr>
      <p:cViewPr varScale="1">
        <p:scale>
          <a:sx n="91" d="100"/>
          <a:sy n="91" d="100"/>
        </p:scale>
        <p:origin x="127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8B491-9E98-4351-BD22-801796136277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84A27-24C2-4145-8A8F-C5ABABCAA9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6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65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30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82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42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5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hyperlink" Target="http://www.cpc.unc.edu/projects/china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jpe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12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jpe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2.jpeg"/><Relationship Id="rId4" Type="http://schemas.openxmlformats.org/officeDocument/2006/relationships/image" Target="../media/image46.png"/><Relationship Id="rId9" Type="http://schemas.openxmlformats.org/officeDocument/2006/relationships/image" Target="../media/image51.jpeg"/><Relationship Id="rId1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1349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2000" dirty="0"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latin typeface="Arial" pitchFamily="34" charset="0"/>
                <a:cs typeface="Arial" pitchFamily="34" charset="0"/>
              </a:rPr>
              <a:t>   Mechanism and Effect Size in Human-Microbiome Association Studies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0" y="3124200"/>
            <a:ext cx="48622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           Anthony Fodor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Bioinformatics and Genomics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           UNC Charlotte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</p:spTree>
    <p:extLst>
      <p:ext uri="{BB962C8B-B14F-4D97-AF65-F5344CB8AC3E}">
        <p14:creationId xmlns:p14="http://schemas.microsoft.com/office/powerpoint/2010/main" val="3857767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225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058966" y="3465794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320980" y="3836879"/>
            <a:ext cx="3772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</p:spTree>
    <p:extLst>
      <p:ext uri="{BB962C8B-B14F-4D97-AF65-F5344CB8AC3E}">
        <p14:creationId xmlns:p14="http://schemas.microsoft.com/office/powerpoint/2010/main" val="2281583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058966" y="3465794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320980" y="3836879"/>
            <a:ext cx="3772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9C9B16-82CA-4F02-A591-29BD0F055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653" y="3799300"/>
            <a:ext cx="4572000" cy="155534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C6C8AA-98FA-4A8E-A652-49AF7950FFEE}"/>
              </a:ext>
            </a:extLst>
          </p:cNvPr>
          <p:cNvCxnSpPr/>
          <p:nvPr/>
        </p:nvCxnSpPr>
        <p:spPr>
          <a:xfrm>
            <a:off x="3241109" y="4303484"/>
            <a:ext cx="840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86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70" y="1271653"/>
            <a:ext cx="5243122" cy="42275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09359" y="982980"/>
            <a:ext cx="827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sz="1350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996546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6C8237-E6EC-4882-B185-93C3A3CC9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6" y="304800"/>
            <a:ext cx="726517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A6C13-7152-4918-8602-71650CA8F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814723"/>
            <a:ext cx="2971800" cy="736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0C78E7-25C4-40A9-8063-D0138200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6225150"/>
            <a:ext cx="5486400" cy="632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5D60EB-09B1-4C4A-971F-E68773C2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355" y="1781712"/>
            <a:ext cx="877865" cy="116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9A0472-7094-446B-91E1-3185639D3C72}"/>
              </a:ext>
            </a:extLst>
          </p:cNvPr>
          <p:cNvSpPr/>
          <p:nvPr/>
        </p:nvSpPr>
        <p:spPr>
          <a:xfrm>
            <a:off x="7167462" y="2921169"/>
            <a:ext cx="1290738" cy="5078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/>
              <a:t>   Ian Carroll</a:t>
            </a:r>
          </a:p>
          <a:p>
            <a:r>
              <a:rPr lang="en-US" sz="1350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21468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438" y="1817056"/>
            <a:ext cx="8300670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646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750092"/>
            <a:ext cx="8480482" cy="1899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990600" y="228600"/>
            <a:ext cx="128468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350" b="1"/>
              <a:t>OTUs at 97%</a:t>
            </a:r>
          </a:p>
        </p:txBody>
      </p:sp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2971800" y="39469"/>
            <a:ext cx="586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3831" indent="-173831"/>
            <a:r>
              <a:rPr lang="en-US" dirty="0"/>
              <a:t>Human gut microbial communities are distinctly individual</a:t>
            </a:r>
          </a:p>
          <a:p>
            <a:pPr marL="173831" indent="-173831"/>
            <a:r>
              <a:rPr lang="en-US" dirty="0"/>
              <a:t>Individuality persists despite common diet and conditions</a:t>
            </a:r>
          </a:p>
        </p:txBody>
      </p:sp>
      <p:sp>
        <p:nvSpPr>
          <p:cNvPr id="41990" name="Text Box 5"/>
          <p:cNvSpPr txBox="1">
            <a:spLocks noChangeArrowheads="1"/>
          </p:cNvSpPr>
          <p:nvPr/>
        </p:nvSpPr>
        <p:spPr bwMode="auto">
          <a:xfrm>
            <a:off x="1021556" y="2819400"/>
            <a:ext cx="61696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b="1" dirty="0"/>
              <a:t>ARISA</a:t>
            </a:r>
          </a:p>
        </p:txBody>
      </p:sp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615" y="3276600"/>
            <a:ext cx="8347985" cy="185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57200" y="6562509"/>
            <a:ext cx="6743700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>
                <a:latin typeface="Arial" pitchFamily="34" charset="0"/>
                <a:cs typeface="Arial" pitchFamily="34" charset="0"/>
              </a:rPr>
              <a:t>Melanie D. Spencer, Timothy J. </a:t>
            </a:r>
            <a:r>
              <a:rPr lang="en-US" sz="825" dirty="0" err="1">
                <a:latin typeface="Arial" pitchFamily="34" charset="0"/>
                <a:cs typeface="Arial" pitchFamily="34" charset="0"/>
              </a:rPr>
              <a:t>Hamp</a:t>
            </a:r>
            <a:r>
              <a:rPr lang="en-US" sz="825" dirty="0">
                <a:latin typeface="Arial" pitchFamily="34" charset="0"/>
                <a:cs typeface="Arial" pitchFamily="34" charset="0"/>
              </a:rPr>
              <a:t>, Robert W. Reid, Leslie M. Fischer, Steven H. </a:t>
            </a:r>
            <a:r>
              <a:rPr lang="en-US" sz="825" dirty="0" err="1">
                <a:latin typeface="Arial" pitchFamily="34" charset="0"/>
                <a:cs typeface="Arial" pitchFamily="34" charset="0"/>
              </a:rPr>
              <a:t>Zeisel</a:t>
            </a:r>
            <a:r>
              <a:rPr lang="en-US" sz="825" dirty="0">
                <a:latin typeface="Arial" pitchFamily="34" charset="0"/>
                <a:cs typeface="Arial" pitchFamily="34" charset="0"/>
              </a:rPr>
              <a:t>, Anthony A. Fodor.   Gastroenterology. 2011</a:t>
            </a:r>
          </a:p>
        </p:txBody>
      </p:sp>
      <p:pic>
        <p:nvPicPr>
          <p:cNvPr id="1026" name="Picture 2" descr="Melanie Spencer">
            <a:extLst>
              <a:ext uri="{FF2B5EF4-FFF2-40B4-BE49-F238E27FC236}">
                <a16:creationId xmlns:a16="http://schemas.microsoft.com/office/drawing/2014/main" id="{7A5366C6-27B1-4448-9EF2-1C3DA09E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57" y="51816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F38AD7-EF48-4466-AC08-83BC37EDA70C}"/>
              </a:ext>
            </a:extLst>
          </p:cNvPr>
          <p:cNvSpPr txBox="1"/>
          <p:nvPr/>
        </p:nvSpPr>
        <p:spPr>
          <a:xfrm>
            <a:off x="838200" y="6172200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Melanie Spencer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Atrium Health</a:t>
            </a:r>
          </a:p>
        </p:txBody>
      </p:sp>
      <p:pic>
        <p:nvPicPr>
          <p:cNvPr id="4098" name="Picture 2" descr="TODO">
            <a:extLst>
              <a:ext uri="{FF2B5EF4-FFF2-40B4-BE49-F238E27FC236}">
                <a16:creationId xmlns:a16="http://schemas.microsoft.com/office/drawing/2014/main" id="{1ADB3024-9A4F-4625-8D30-D4AAC5D7B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08" y="5199262"/>
            <a:ext cx="836839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88C554-75DE-411A-86E4-C3817A11614B}"/>
              </a:ext>
            </a:extLst>
          </p:cNvPr>
          <p:cNvSpPr txBox="1"/>
          <p:nvPr/>
        </p:nvSpPr>
        <p:spPr>
          <a:xfrm>
            <a:off x="2590800" y="6107668"/>
            <a:ext cx="175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 Zeisel UNC</a:t>
            </a:r>
          </a:p>
        </p:txBody>
      </p:sp>
    </p:spTree>
    <p:extLst>
      <p:ext uri="{BB962C8B-B14F-4D97-AF65-F5344CB8AC3E}">
        <p14:creationId xmlns:p14="http://schemas.microsoft.com/office/powerpoint/2010/main" val="682766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438" y="1817056"/>
            <a:ext cx="8300670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Sample sizes need to be very large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503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4BC01E-35F4-40F6-A0A7-C8A414FA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6172200" cy="4955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A6C6B6-6A3E-431F-AC67-45B2B7F0D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4800"/>
            <a:ext cx="6324600" cy="822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9F9CB-75F8-43A9-B904-437E4D225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38996"/>
            <a:ext cx="4572000" cy="929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80EC6-6195-4B5B-BFC5-B405760B20CC}"/>
              </a:ext>
            </a:extLst>
          </p:cNvPr>
          <p:cNvSpPr txBox="1"/>
          <p:nvPr/>
        </p:nvSpPr>
        <p:spPr>
          <a:xfrm>
            <a:off x="1186649" y="647700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N=529</a:t>
            </a:r>
          </a:p>
        </p:txBody>
      </p:sp>
      <p:pic>
        <p:nvPicPr>
          <p:cNvPr id="2050" name="Picture 2" descr="Katie Meyer • UNC Gillings School of Global Public Health">
            <a:extLst>
              <a:ext uri="{FF2B5EF4-FFF2-40B4-BE49-F238E27FC236}">
                <a16:creationId xmlns:a16="http://schemas.microsoft.com/office/drawing/2014/main" id="{89F47229-87E0-4A65-A3E9-6089627F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236418"/>
            <a:ext cx="1007191" cy="97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3A23D-1B3D-4A0D-AD6F-7E1D0542FB7F}"/>
              </a:ext>
            </a:extLst>
          </p:cNvPr>
          <p:cNvSpPr txBox="1"/>
          <p:nvPr/>
        </p:nvSpPr>
        <p:spPr>
          <a:xfrm>
            <a:off x="6781800" y="525780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Katie Meyer UNC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D7349-6F66-4C1E-8FAA-9D35EF9B9F27}"/>
              </a:ext>
            </a:extLst>
          </p:cNvPr>
          <p:cNvSpPr txBox="1"/>
          <p:nvPr/>
        </p:nvSpPr>
        <p:spPr>
          <a:xfrm>
            <a:off x="7032926" y="3533671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799D9-20A7-4DE4-85DA-126856E7D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955" y="2286000"/>
            <a:ext cx="675755" cy="120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30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9490" y="304800"/>
            <a:ext cx="4703310" cy="6328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89456" y="6633210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783" y="-49143"/>
            <a:ext cx="891301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“</a:t>
            </a:r>
            <a:r>
              <a:rPr lang="en-US" sz="17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dysbiosis</a:t>
            </a:r>
            <a:r>
              <a:rPr lang="en-US" sz="17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” hypothesis linking risk for inflammation related diseases to the </a:t>
            </a:r>
            <a:r>
              <a:rPr lang="en-US" sz="17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microbiome</a:t>
            </a:r>
            <a:endParaRPr lang="en-US" sz="17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67000" y="304800"/>
            <a:ext cx="4267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438" y="1817056"/>
            <a:ext cx="8300670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Sample sizes need to be very large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Inference can survive technical differences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557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1F1F71-8383-42D5-8583-05DEAF5191B4}"/>
              </a:ext>
            </a:extLst>
          </p:cNvPr>
          <p:cNvSpPr txBox="1"/>
          <p:nvPr/>
        </p:nvSpPr>
        <p:spPr>
          <a:xfrm>
            <a:off x="533400" y="304800"/>
            <a:ext cx="801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it is possible to get reproducible results across studies from different labs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296A03-0022-4C7D-95F8-586A60E3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5410200" cy="5643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10FAEF-A698-4B5C-A91D-7A85722DA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040" y="1370944"/>
            <a:ext cx="1240403" cy="11909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F253C3-A2A3-4274-8ADA-5B55CE879A95}"/>
              </a:ext>
            </a:extLst>
          </p:cNvPr>
          <p:cNvSpPr/>
          <p:nvPr/>
        </p:nvSpPr>
        <p:spPr>
          <a:xfrm>
            <a:off x="6836796" y="2561883"/>
            <a:ext cx="12404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 </a:t>
            </a:r>
            <a:r>
              <a:rPr lang="en-US" sz="1350" dirty="0" err="1"/>
              <a:t>Farnaz</a:t>
            </a:r>
            <a:r>
              <a:rPr lang="en-US" sz="1350" dirty="0"/>
              <a:t> </a:t>
            </a:r>
            <a:r>
              <a:rPr lang="en-US" sz="1350" dirty="0" err="1"/>
              <a:t>Fouladi</a:t>
            </a:r>
            <a:endParaRPr lang="en-US" sz="1350" dirty="0"/>
          </a:p>
          <a:p>
            <a:r>
              <a:rPr lang="en-US" sz="1350" dirty="0"/>
              <a:t>UNC Charlotte </a:t>
            </a:r>
          </a:p>
        </p:txBody>
      </p:sp>
    </p:spTree>
    <p:extLst>
      <p:ext uri="{BB962C8B-B14F-4D97-AF65-F5344CB8AC3E}">
        <p14:creationId xmlns:p14="http://schemas.microsoft.com/office/powerpoint/2010/main" val="3409436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60631-3B86-4066-9277-9B625B318171}"/>
              </a:ext>
            </a:extLst>
          </p:cNvPr>
          <p:cNvSpPr txBox="1"/>
          <p:nvPr/>
        </p:nvSpPr>
        <p:spPr>
          <a:xfrm>
            <a:off x="391438" y="1817056"/>
            <a:ext cx="8300670" cy="3670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 microbiome is an environmental variable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and important interactions with the host are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not globally conserved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F7CF6D-706C-450F-B3EA-A6FBCAC4FB31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D00F0-6B36-4FFE-9010-F92845CBA856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87D19-97C5-4D10-97DD-32BDB19D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92335679-F956-49F8-8558-47DB5D85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6E461-E679-41C7-A6B3-583A7980B384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F759-0D59-48B8-8F5B-6977E51F779D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734832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3A6B-0C9E-42C4-B2E3-25E55C667A53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FC4A8-27D1-44C5-A2EC-499D50978DF1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8813E-22F7-4BD7-AAEB-3BB84579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F8D0889-60F3-4DFA-BD65-0CE18036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418FF-5A8E-475B-AE43-23B41A394D0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DE493-47C7-44E4-A038-1063A4DC9B5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68E45-4DE4-4CD3-B133-6E340614A37A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1834012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CE067-3155-4F2F-AB32-6F43DB3892F1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AA937-5C3A-495E-BFD8-9D869A82CFF4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4C2EE-A527-4B39-B508-F39DC9B8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BD04235-439E-4CE4-BB5F-C22FF7A9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4B1DC-C1D3-4F97-8D6B-7E003B044ABF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FAFE6-5494-47B0-860C-5C509113A9F7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EF1471-7B32-4F63-8B8A-304E6CBE94BF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1F48A4-EE2E-4B6C-9804-30A11B88DD04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84892-CB2E-4EB5-982A-98126B2F18E5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518105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19297-8DE2-4A18-AFD5-4EE4581E4737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FBADF-54A5-4D66-898B-C9FC383A0D3D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551E4-F75A-45E1-91CB-026FC5EA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A5A84AA4-7F3E-407E-ACCC-2EEF013C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AA7ED-D1C1-451B-8DA3-3666A96B975F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B87F8-C8DA-481A-9B7D-D7E8D7B7045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64773D-415F-4639-90DB-6AFA2336A302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31577D-7C4C-4894-B07B-F9BD0F951E5A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C98C20-14AA-439C-9F47-0D5C89C9E774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F99EBC-8BD0-4AFA-BCF8-7C245010848B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9C060-B47F-4EDE-BE9B-2E0DCA07E5B1}"/>
              </a:ext>
            </a:extLst>
          </p:cNvPr>
          <p:cNvSpPr txBox="1"/>
          <p:nvPr/>
        </p:nvSpPr>
        <p:spPr>
          <a:xfrm>
            <a:off x="276101" y="5715000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337799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B07EE2-3027-44EA-A197-7B31AE19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70" y="3900210"/>
            <a:ext cx="4724864" cy="149923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3345875" y="3410447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1046CC-4AE0-4D12-B547-67492040712B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3576809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D41CB-30B6-430E-B2CC-76475754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40" y="1018466"/>
            <a:ext cx="6347087" cy="2662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C88F6-5B95-49A8-87C6-1F272C89FE77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1D4EB-5FA5-4BC5-867E-6DE1BAE0F3EB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565E9-6EAA-4CCC-A317-F3CD05C7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8" name="Picture 2" descr="gordon-larsen_penny_2011">
            <a:extLst>
              <a:ext uri="{FF2B5EF4-FFF2-40B4-BE49-F238E27FC236}">
                <a16:creationId xmlns:a16="http://schemas.microsoft.com/office/drawing/2014/main" id="{1DEB5EA9-CE80-4BEE-B220-B8401E2C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6028A-B0A2-41E8-B5F2-63933133FB93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D3BBC-1D95-4179-9C22-13B1FE7DDCE7}"/>
              </a:ext>
            </a:extLst>
          </p:cNvPr>
          <p:cNvSpPr txBox="1"/>
          <p:nvPr/>
        </p:nvSpPr>
        <p:spPr>
          <a:xfrm>
            <a:off x="74604" y="20863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BC33A-0897-4AD0-978D-0573824D97CA}"/>
              </a:ext>
            </a:extLst>
          </p:cNvPr>
          <p:cNvSpPr txBox="1"/>
          <p:nvPr/>
        </p:nvSpPr>
        <p:spPr>
          <a:xfrm>
            <a:off x="276101" y="5715000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529301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385515D-E2B9-4CFF-A5C5-01D62B72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40" y="1018466"/>
            <a:ext cx="6347087" cy="26625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481490-75D3-4229-B11B-9A6C32755D56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local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F4609-53EC-438A-9051-655B43242727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1CA577-8C80-4370-AE19-FF2492D9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26" name="Picture 2" descr="gordon-larsen_penny_2011">
            <a:extLst>
              <a:ext uri="{FF2B5EF4-FFF2-40B4-BE49-F238E27FC236}">
                <a16:creationId xmlns:a16="http://schemas.microsoft.com/office/drawing/2014/main" id="{B3F26CC7-D140-410A-8A9D-76861883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EFEF30-5E6A-4A95-95CE-FF3D1ECAD6C1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F6C76-F1FD-4270-B4D5-7012ACB9C9F3}"/>
              </a:ext>
            </a:extLst>
          </p:cNvPr>
          <p:cNvSpPr txBox="1"/>
          <p:nvPr/>
        </p:nvSpPr>
        <p:spPr>
          <a:xfrm>
            <a:off x="74604" y="20863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8C4767-690A-4CBA-8973-859FBFC1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000" y="3681015"/>
            <a:ext cx="5285714" cy="22952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6D04CF-04CE-4F9E-A2D4-0AA3A8FBC72F}"/>
              </a:ext>
            </a:extLst>
          </p:cNvPr>
          <p:cNvSpPr txBox="1"/>
          <p:nvPr/>
        </p:nvSpPr>
        <p:spPr>
          <a:xfrm>
            <a:off x="76684" y="4343445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(American Gut)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E3D0B-2868-4A74-A235-50C5D9E50B7B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19345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926068"/>
            <a:ext cx="749184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726721" y="6412468"/>
            <a:ext cx="272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Arthur et al, Science, 2012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52400"/>
            <a:ext cx="8752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Some bugs, but not others, can cause inflammation to progress to cancer…</a:t>
            </a:r>
          </a:p>
        </p:txBody>
      </p:sp>
      <p:pic>
        <p:nvPicPr>
          <p:cNvPr id="3074" name="Picture 2" descr="arthur_janelle">
            <a:extLst>
              <a:ext uri="{FF2B5EF4-FFF2-40B4-BE49-F238E27FC236}">
                <a16:creationId xmlns:a16="http://schemas.microsoft.com/office/drawing/2014/main" id="{095059FE-1292-40D2-9F7D-D7AE3EA25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27" y="5677662"/>
            <a:ext cx="821255" cy="109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E0B97F-4735-403C-A99A-3F24F793600A}"/>
              </a:ext>
            </a:extLst>
          </p:cNvPr>
          <p:cNvSpPr txBox="1"/>
          <p:nvPr/>
        </p:nvSpPr>
        <p:spPr>
          <a:xfrm>
            <a:off x="1066800" y="6248400"/>
            <a:ext cx="221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Janelle Arthur, UNC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3345875" y="3410447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ED8441-0089-498C-8E91-449F86CB31D7}"/>
              </a:ext>
            </a:extLst>
          </p:cNvPr>
          <p:cNvSpPr txBox="1"/>
          <p:nvPr/>
        </p:nvSpPr>
        <p:spPr>
          <a:xfrm>
            <a:off x="1707078" y="3900304"/>
            <a:ext cx="39356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Use the microbiome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 subject phenotype</a:t>
            </a:r>
            <a:endParaRPr lang="en-US" sz="13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34DF8-65A6-4A25-8C98-5380FFE8810C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18988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6762A-9D91-4E8D-A3FF-A76543DBC398}"/>
              </a:ext>
            </a:extLst>
          </p:cNvPr>
          <p:cNvSpPr txBox="1"/>
          <p:nvPr/>
        </p:nvSpPr>
        <p:spPr>
          <a:xfrm>
            <a:off x="1995055" y="5190258"/>
            <a:ext cx="21467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Urban/Rural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DFF1E-6453-44ED-A7B5-8A7EA72E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64" y="2058821"/>
            <a:ext cx="4465381" cy="3193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43F65-91A1-49BE-97FB-393E8FEB1D6C}"/>
              </a:ext>
            </a:extLst>
          </p:cNvPr>
          <p:cNvSpPr txBox="1"/>
          <p:nvPr/>
        </p:nvSpPr>
        <p:spPr>
          <a:xfrm>
            <a:off x="418608" y="2706508"/>
            <a:ext cx="392415" cy="1509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True Positive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846-FFB7-4751-B6D7-DFDC522EA8DB}"/>
              </a:ext>
            </a:extLst>
          </p:cNvPr>
          <p:cNvSpPr txBox="1"/>
          <p:nvPr/>
        </p:nvSpPr>
        <p:spPr>
          <a:xfrm>
            <a:off x="302822" y="1086871"/>
            <a:ext cx="869821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can be trained </a:t>
            </a:r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provinces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20776-CE58-4702-8453-53915BEDD0E1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6273E-C638-43C3-AA93-28C5D26D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11" name="Picture 2" descr="gordon-larsen_penny_2011">
            <a:extLst>
              <a:ext uri="{FF2B5EF4-FFF2-40B4-BE49-F238E27FC236}">
                <a16:creationId xmlns:a16="http://schemas.microsoft.com/office/drawing/2014/main" id="{F72E50C8-E8AD-4C64-B016-B3EFE569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D8084-E743-4DC8-B865-6DC42F62F3AE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EE97AC-C216-4DAD-BA31-FD436DBD1C54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523493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029DF-D607-47C8-83D6-5C362451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42" y="2173649"/>
            <a:ext cx="7352531" cy="1319924"/>
          </a:xfrm>
          <a:prstGeom prst="rect">
            <a:avLst/>
          </a:prstGeom>
        </p:spPr>
      </p:pic>
      <p:pic>
        <p:nvPicPr>
          <p:cNvPr id="1026" name="Picture 2" descr="Image result for tip o'neill">
            <a:extLst>
              <a:ext uri="{FF2B5EF4-FFF2-40B4-BE49-F238E27FC236}">
                <a16:creationId xmlns:a16="http://schemas.microsoft.com/office/drawing/2014/main" id="{6F3ED231-AC13-418D-B1A9-E377F2C23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85" y="3533651"/>
            <a:ext cx="1428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808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439" y="1817056"/>
            <a:ext cx="8070671" cy="1084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1864812" y="2510422"/>
            <a:ext cx="57823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Go Big (increase sample size in humans)</a:t>
            </a:r>
          </a:p>
        </p:txBody>
      </p:sp>
    </p:spTree>
    <p:extLst>
      <p:ext uri="{BB962C8B-B14F-4D97-AF65-F5344CB8AC3E}">
        <p14:creationId xmlns:p14="http://schemas.microsoft.com/office/powerpoint/2010/main" val="371142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0" y="1197332"/>
            <a:ext cx="7803644" cy="4390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279664" y="864766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Every analysis will need to be a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964" y="5660668"/>
            <a:ext cx="1115990" cy="11159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37716" y="6477000"/>
            <a:ext cx="28632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</a:p>
        </p:txBody>
      </p:sp>
      <p:pic>
        <p:nvPicPr>
          <p:cNvPr id="1026" name="Picture 2" descr="Ivory">
            <a:extLst>
              <a:ext uri="{FF2B5EF4-FFF2-40B4-BE49-F238E27FC236}">
                <a16:creationId xmlns:a16="http://schemas.microsoft.com/office/drawing/2014/main" id="{083F1C36-AD37-41E6-9E27-F3924E073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791200"/>
            <a:ext cx="954108" cy="93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A3648A-784E-46EA-B621-2D730B440C8E}"/>
              </a:ext>
            </a:extLst>
          </p:cNvPr>
          <p:cNvSpPr txBox="1"/>
          <p:nvPr/>
        </p:nvSpPr>
        <p:spPr>
          <a:xfrm>
            <a:off x="1676400" y="6458635"/>
            <a:ext cx="26901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Ivory Blakely– UNC Charlotte</a:t>
            </a:r>
          </a:p>
        </p:txBody>
      </p:sp>
    </p:spTree>
    <p:extLst>
      <p:ext uri="{BB962C8B-B14F-4D97-AF65-F5344CB8AC3E}">
        <p14:creationId xmlns:p14="http://schemas.microsoft.com/office/powerpoint/2010/main" val="1352529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1569" y="2843407"/>
            <a:ext cx="986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03841" y="3153166"/>
            <a:ext cx="6235" cy="73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5961" y="3083675"/>
            <a:ext cx="4354077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5553" y="3910703"/>
            <a:ext cx="18546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84370" y="4247181"/>
            <a:ext cx="6409" cy="751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9131" y="4172251"/>
            <a:ext cx="4152099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7349" y="5031441"/>
            <a:ext cx="11788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6808" y="1915646"/>
            <a:ext cx="12530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17498" y="2189784"/>
            <a:ext cx="0" cy="769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2078" y="2175414"/>
            <a:ext cx="301076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71482" y="5341196"/>
            <a:ext cx="1" cy="52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65961" y="5316448"/>
            <a:ext cx="434125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71482" y="5884541"/>
            <a:ext cx="4360688" cy="7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032169" y="1098628"/>
            <a:ext cx="0" cy="478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070043" y="1106636"/>
            <a:ext cx="264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379523" y="990850"/>
            <a:ext cx="2663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20339" y="1234216"/>
            <a:ext cx="3454289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7512" y="925540"/>
            <a:ext cx="16140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65146" y="1134390"/>
            <a:ext cx="274626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05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742733" y="1235303"/>
            <a:ext cx="0" cy="758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1CF506-81D5-41E6-AB53-21EC7736D980}"/>
              </a:ext>
            </a:extLst>
          </p:cNvPr>
          <p:cNvSpPr txBox="1"/>
          <p:nvPr/>
        </p:nvSpPr>
        <p:spPr>
          <a:xfrm>
            <a:off x="1327743" y="609600"/>
            <a:ext cx="545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University of Washington Ph.D. – Ion Channel Biophysics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E4C415-9D99-4980-86EF-F2063D173A7E}"/>
              </a:ext>
            </a:extLst>
          </p:cNvPr>
          <p:cNvCxnSpPr/>
          <p:nvPr/>
        </p:nvCxnSpPr>
        <p:spPr>
          <a:xfrm>
            <a:off x="4038600" y="10668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6B37C9-B6C7-48C7-816B-AC4B4711A08B}"/>
              </a:ext>
            </a:extLst>
          </p:cNvPr>
          <p:cNvSpPr txBox="1"/>
          <p:nvPr/>
        </p:nvSpPr>
        <p:spPr>
          <a:xfrm>
            <a:off x="1828800" y="1676400"/>
            <a:ext cx="550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startups as a Java Developer in Seattle ( 2 years)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A39E9-5D59-4A23-A915-06B07732A30C}"/>
              </a:ext>
            </a:extLst>
          </p:cNvPr>
          <p:cNvSpPr txBox="1"/>
          <p:nvPr/>
        </p:nvSpPr>
        <p:spPr>
          <a:xfrm>
            <a:off x="1905000" y="2667000"/>
            <a:ext cx="518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Bioinformatics analyst at </a:t>
            </a:r>
            <a:r>
              <a:rPr lang="en-US" dirty="0" err="1"/>
              <a:t>Immunex</a:t>
            </a:r>
            <a:r>
              <a:rPr lang="en-US" dirty="0"/>
              <a:t>/Amgen ( 2 years )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ACB3B-4826-444C-8F99-93987546CDCA}"/>
              </a:ext>
            </a:extLst>
          </p:cNvPr>
          <p:cNvCxnSpPr/>
          <p:nvPr/>
        </p:nvCxnSpPr>
        <p:spPr>
          <a:xfrm>
            <a:off x="4038600" y="2057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7D3242-1A01-483A-A8B2-844B44F50DC4}"/>
              </a:ext>
            </a:extLst>
          </p:cNvPr>
          <p:cNvCxnSpPr/>
          <p:nvPr/>
        </p:nvCxnSpPr>
        <p:spPr>
          <a:xfrm>
            <a:off x="4038600" y="31242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C98A04-C841-4F00-9077-E91959928370}"/>
              </a:ext>
            </a:extLst>
          </p:cNvPr>
          <p:cNvSpPr txBox="1"/>
          <p:nvPr/>
        </p:nvSpPr>
        <p:spPr>
          <a:xfrm>
            <a:off x="1679759" y="3733800"/>
            <a:ext cx="586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Post-doctoral associate/research fellow at Stanford (3 years)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4447EC-DFE2-446D-BE64-C986D7268F20}"/>
              </a:ext>
            </a:extLst>
          </p:cNvPr>
          <p:cNvCxnSpPr/>
          <p:nvPr/>
        </p:nvCxnSpPr>
        <p:spPr>
          <a:xfrm>
            <a:off x="4038600" y="41148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C3A47C-33D4-4E2B-B68E-F9308C037ADE}"/>
              </a:ext>
            </a:extLst>
          </p:cNvPr>
          <p:cNvSpPr txBox="1"/>
          <p:nvPr/>
        </p:nvSpPr>
        <p:spPr>
          <a:xfrm>
            <a:off x="1832159" y="4736068"/>
            <a:ext cx="568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Tenure track research position at UNC Charlotte ( 15 years)</a:t>
            </a:r>
          </a:p>
        </p:txBody>
      </p:sp>
    </p:spTree>
    <p:extLst>
      <p:ext uri="{BB962C8B-B14F-4D97-AF65-F5344CB8AC3E}">
        <p14:creationId xmlns:p14="http://schemas.microsoft.com/office/powerpoint/2010/main" val="3200229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9027" y="591349"/>
            <a:ext cx="6843570" cy="1651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93" y="1843674"/>
            <a:ext cx="5189422" cy="389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524488" y="811046"/>
            <a:ext cx="135646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086351"/>
            <a:ext cx="3188494" cy="66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04801" y="1072686"/>
            <a:ext cx="1513556" cy="1481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Ian Carroll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05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05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05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05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1" y="4400551"/>
            <a:ext cx="2185988" cy="551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200555" y="1066736"/>
            <a:ext cx="1244251" cy="201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 err="1">
                <a:latin typeface="Arial"/>
                <a:cs typeface="Arial"/>
              </a:rPr>
              <a:t>Roshonda</a:t>
            </a:r>
            <a:r>
              <a:rPr lang="en-US" sz="1050" dirty="0">
                <a:latin typeface="Arial"/>
                <a:cs typeface="Arial"/>
              </a:rPr>
              <a:t> </a:t>
            </a:r>
            <a:r>
              <a:rPr lang="en-US" sz="1050" dirty="0" err="1">
                <a:latin typeface="Arial"/>
                <a:cs typeface="Arial"/>
              </a:rPr>
              <a:t>Barner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 err="1">
                <a:latin typeface="Arial"/>
                <a:cs typeface="Arial"/>
              </a:rPr>
              <a:t>Ra’ad</a:t>
            </a:r>
            <a:r>
              <a:rPr lang="en-US" sz="1050" dirty="0">
                <a:latin typeface="Arial"/>
                <a:cs typeface="Arial"/>
              </a:rPr>
              <a:t> </a:t>
            </a:r>
            <a:r>
              <a:rPr lang="en-US" sz="1050" dirty="0" err="1">
                <a:latin typeface="Arial"/>
                <a:cs typeface="Arial"/>
              </a:rPr>
              <a:t>Gharaibeh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Cynthia </a:t>
            </a:r>
            <a:r>
              <a:rPr lang="en-US" sz="1050" dirty="0" err="1">
                <a:latin typeface="Arial"/>
                <a:cs typeface="Arial"/>
              </a:rPr>
              <a:t>Gibas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Jon </a:t>
            </a:r>
            <a:r>
              <a:rPr lang="en-US" sz="1050" dirty="0" err="1">
                <a:latin typeface="Arial"/>
                <a:cs typeface="Arial"/>
              </a:rPr>
              <a:t>McCafferty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Shan Sun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Michael </a:t>
            </a:r>
            <a:r>
              <a:rPr lang="en-US" sz="1050" dirty="0" err="1">
                <a:latin typeface="Arial"/>
                <a:cs typeface="Arial"/>
              </a:rPr>
              <a:t>Sioda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Kathryn </a:t>
            </a:r>
            <a:r>
              <a:rPr lang="en-US" sz="1050" dirty="0" err="1">
                <a:latin typeface="Arial"/>
                <a:cs typeface="Arial"/>
              </a:rPr>
              <a:t>Winglee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3969117" y="1039645"/>
            <a:ext cx="110799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Christian </a:t>
            </a:r>
            <a:r>
              <a:rPr lang="en-US" sz="1050" dirty="0" err="1">
                <a:latin typeface="Arial"/>
                <a:cs typeface="Arial"/>
              </a:rPr>
              <a:t>Jobin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72251" y="4686302"/>
            <a:ext cx="1053529" cy="992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4900" y="4457700"/>
            <a:ext cx="1543050" cy="110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5751" y="3371850"/>
            <a:ext cx="914400" cy="1092708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143000" y="3074560"/>
            <a:ext cx="1176925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47303" y="3000809"/>
            <a:ext cx="1071571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61622" y="3456210"/>
            <a:ext cx="638106" cy="84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04772" y="3341911"/>
            <a:ext cx="971550" cy="97154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4847624" y="3081601"/>
            <a:ext cx="175916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47474" y="3341909"/>
            <a:ext cx="892397" cy="10287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3476023" y="3099537"/>
            <a:ext cx="1303562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47772" y="3341909"/>
            <a:ext cx="1377108" cy="9144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19222" y="3099537"/>
            <a:ext cx="1079142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400801" y="2228850"/>
            <a:ext cx="678656" cy="821532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6000751" y="1943101"/>
            <a:ext cx="15135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972051" y="2171700"/>
            <a:ext cx="678656" cy="821532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4551151" y="1940868"/>
            <a:ext cx="14462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06091" y="2213284"/>
            <a:ext cx="935831" cy="78169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320478" y="1955885"/>
            <a:ext cx="11753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5410201" y="982495"/>
            <a:ext cx="3270447" cy="112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USC</a:t>
            </a:r>
            <a:r>
              <a:rPr lang="en-US" sz="1050" dirty="0">
                <a:latin typeface="Arial"/>
                <a:cs typeface="Arial"/>
              </a:rPr>
              <a:t>		</a:t>
            </a:r>
            <a:r>
              <a:rPr lang="en-US" sz="105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Tanya L </a:t>
            </a:r>
            <a:r>
              <a:rPr lang="en-US" sz="1050" dirty="0" err="1">
                <a:latin typeface="Arial"/>
                <a:cs typeface="Arial"/>
              </a:rPr>
              <a:t>Alderete</a:t>
            </a:r>
            <a:r>
              <a:rPr lang="en-US" sz="1050" dirty="0">
                <a:latin typeface="Arial"/>
                <a:cs typeface="Arial"/>
              </a:rPr>
              <a:t>	Martha J. </a:t>
            </a:r>
            <a:r>
              <a:rPr lang="en-US" sz="1050" dirty="0" err="1">
                <a:latin typeface="Arial"/>
                <a:cs typeface="Arial"/>
              </a:rPr>
              <a:t>Shrubsole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Scott </a:t>
            </a:r>
            <a:r>
              <a:rPr lang="en-US" sz="1050" dirty="0" err="1">
                <a:latin typeface="Arial"/>
                <a:cs typeface="Arial"/>
              </a:rPr>
              <a:t>Kanoski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050" dirty="0">
              <a:latin typeface="Arial"/>
              <a:cs typeface="Arial"/>
            </a:endParaRPr>
          </a:p>
        </p:txBody>
      </p:sp>
      <p:pic>
        <p:nvPicPr>
          <p:cNvPr id="5122" name="Picture 2" descr="Arthritis Foundation Logo">
            <a:extLst>
              <a:ext uri="{FF2B5EF4-FFF2-40B4-BE49-F238E27FC236}">
                <a16:creationId xmlns:a16="http://schemas.microsoft.com/office/drawing/2014/main" id="{3572E2FF-D503-472E-A79A-BA21E97AD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326" y="5679283"/>
            <a:ext cx="20955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11668"/>
            <a:ext cx="8900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Remarkably, the PKS island appears essential in promoting progress to CRC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762000"/>
            <a:ext cx="69056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200400"/>
            <a:ext cx="685729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57271"/>
            <a:ext cx="47891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81200" y="3905071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 - High Prevalence of Mucosa-Associated E. coli Producing</a:t>
            </a: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Cyclomodulin</a:t>
            </a:r>
            <a:r>
              <a:rPr lang="en-US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Genotoxin</a:t>
            </a:r>
            <a:r>
              <a:rPr lang="en-US" dirty="0">
                <a:latin typeface="Arial" pitchFamily="34" charset="0"/>
                <a:cs typeface="Arial" pitchFamily="34" charset="0"/>
              </a:rPr>
              <a:t> in Colon Cancer (2013)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57271"/>
            <a:ext cx="47891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981200" y="3905071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 - High Prevalence of Mucosa-Associated E. coli Producing</a:t>
            </a: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Cyclomodulin</a:t>
            </a:r>
            <a:r>
              <a:rPr lang="en-US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Genotoxin</a:t>
            </a:r>
            <a:r>
              <a:rPr lang="en-US" dirty="0">
                <a:latin typeface="Arial" pitchFamily="34" charset="0"/>
                <a:cs typeface="Arial" pitchFamily="34" charset="0"/>
              </a:rPr>
              <a:t> in Colon Cancer (2013)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4800600"/>
            <a:ext cx="51149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0" y="5791200"/>
            <a:ext cx="49815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8C4005-B11D-4DCF-9486-99FA88FB7B8D}"/>
              </a:ext>
            </a:extLst>
          </p:cNvPr>
          <p:cNvSpPr txBox="1"/>
          <p:nvPr/>
        </p:nvSpPr>
        <p:spPr>
          <a:xfrm>
            <a:off x="1793197" y="1775936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</a:t>
            </a:r>
            <a:r>
              <a:rPr lang="en-US" dirty="0"/>
              <a:t>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DBE4944-C280-4396-8769-4769CE8E826A}"/>
              </a:ext>
            </a:extLst>
          </p:cNvPr>
          <p:cNvCxnSpPr/>
          <p:nvPr/>
        </p:nvCxnSpPr>
        <p:spPr>
          <a:xfrm>
            <a:off x="3275437" y="1992868"/>
            <a:ext cx="2514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F70900-9376-4B1B-878C-F76E3B7CD935}"/>
              </a:ext>
            </a:extLst>
          </p:cNvPr>
          <p:cNvSpPr txBox="1"/>
          <p:nvPr/>
        </p:nvSpPr>
        <p:spPr>
          <a:xfrm>
            <a:off x="3351637" y="1194137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 Interferes with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selection against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95E43-E584-41E0-B7C4-D5DB8B404353}"/>
              </a:ext>
            </a:extLst>
          </p:cNvPr>
          <p:cNvSpPr txBox="1"/>
          <p:nvPr/>
        </p:nvSpPr>
        <p:spPr>
          <a:xfrm>
            <a:off x="5923452" y="18404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itchFamily="34" charset="0"/>
                <a:cs typeface="Arial" pitchFamily="34" charset="0"/>
              </a:rPr>
              <a:t>E. </a:t>
            </a:r>
            <a:r>
              <a:rPr lang="en-US" i="1">
                <a:latin typeface="Arial" pitchFamily="34" charset="0"/>
                <a:cs typeface="Arial" pitchFamily="34" charset="0"/>
              </a:rPr>
              <a:t>coli</a:t>
            </a:r>
            <a:r>
              <a:rPr lang="en-US"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077005-301B-40A1-B60F-DE5BFF38115A}"/>
              </a:ext>
            </a:extLst>
          </p:cNvPr>
          <p:cNvCxnSpPr/>
          <p:nvPr/>
        </p:nvCxnSpPr>
        <p:spPr>
          <a:xfrm>
            <a:off x="6477000" y="2221468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AC8D11-B9BF-4A21-9BF5-2AF81CA25173}"/>
              </a:ext>
            </a:extLst>
          </p:cNvPr>
          <p:cNvSpPr txBox="1"/>
          <p:nvPr/>
        </p:nvSpPr>
        <p:spPr>
          <a:xfrm>
            <a:off x="5831797" y="351686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Cancer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E7511-48DD-4F62-A029-FF41DBD0F885}"/>
              </a:ext>
            </a:extLst>
          </p:cNvPr>
          <p:cNvSpPr txBox="1"/>
          <p:nvPr/>
        </p:nvSpPr>
        <p:spPr>
          <a:xfrm>
            <a:off x="990600" y="228600"/>
            <a:ext cx="7096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We have increasing detail on the chain of causality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D9097-EFC6-4C40-8E52-A729EE8154AD}"/>
              </a:ext>
            </a:extLst>
          </p:cNvPr>
          <p:cNvSpPr txBox="1"/>
          <p:nvPr/>
        </p:nvSpPr>
        <p:spPr>
          <a:xfrm>
            <a:off x="1488397" y="3505200"/>
            <a:ext cx="267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Proteobacteria</a:t>
            </a:r>
            <a:r>
              <a:rPr lang="en-US" dirty="0">
                <a:latin typeface="Arial" pitchFamily="34" charset="0"/>
                <a:cs typeface="Arial" pitchFamily="34" charset="0"/>
              </a:rPr>
              <a:t> in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the external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enviroment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D9D439-2CF5-489D-845D-5ECEB90A1AE9}"/>
              </a:ext>
            </a:extLst>
          </p:cNvPr>
          <p:cNvCxnSpPr/>
          <p:nvPr/>
        </p:nvCxnSpPr>
        <p:spPr>
          <a:xfrm flipV="1">
            <a:off x="2631397" y="2362200"/>
            <a:ext cx="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D33634-6D92-4DDE-9532-26F4DB4BD4F6}"/>
              </a:ext>
            </a:extLst>
          </p:cNvPr>
          <p:cNvCxnSpPr/>
          <p:nvPr/>
        </p:nvCxnSpPr>
        <p:spPr>
          <a:xfrm>
            <a:off x="3317197" y="2209800"/>
            <a:ext cx="2667000" cy="1295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1318CE-18D2-4425-97DB-8949166D79B6}"/>
              </a:ext>
            </a:extLst>
          </p:cNvPr>
          <p:cNvSpPr txBox="1"/>
          <p:nvPr/>
        </p:nvSpPr>
        <p:spPr>
          <a:xfrm>
            <a:off x="685800" y="2590800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“Invade” the gut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during stress/birth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D109B-2E50-429D-9F7C-5FDA226DFE1D}"/>
              </a:ext>
            </a:extLst>
          </p:cNvPr>
          <p:cNvSpPr txBox="1"/>
          <p:nvPr/>
        </p:nvSpPr>
        <p:spPr>
          <a:xfrm>
            <a:off x="3698197" y="26670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Stresses host cells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1AF7C-CB2D-4A1A-8103-8D039B2878CF}"/>
              </a:ext>
            </a:extLst>
          </p:cNvPr>
          <p:cNvSpPr txBox="1"/>
          <p:nvPr/>
        </p:nvSpPr>
        <p:spPr>
          <a:xfrm>
            <a:off x="6553200" y="2209800"/>
            <a:ext cx="2394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damage pks-</a:t>
            </a:r>
            <a:r>
              <a:rPr lang="en-US" i="1" dirty="0"/>
              <a:t>E. Coli </a:t>
            </a:r>
          </a:p>
          <a:p>
            <a:r>
              <a:rPr lang="en-US" dirty="0"/>
              <a:t>does to DNA can be</a:t>
            </a:r>
          </a:p>
          <a:p>
            <a:r>
              <a:rPr lang="en-US" dirty="0"/>
              <a:t>directly </a:t>
            </a:r>
            <a:r>
              <a:rPr lang="en-US" dirty="0" err="1"/>
              <a:t>measaured</a:t>
            </a:r>
            <a:r>
              <a:rPr lang="en-US" dirty="0"/>
              <a:t> and</a:t>
            </a:r>
          </a:p>
          <a:p>
            <a:r>
              <a:rPr lang="en-US" dirty="0"/>
              <a:t>quantified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417B00-ADC3-4DB9-ABB4-7B813D5FC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358872"/>
            <a:ext cx="5988193" cy="15847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EFB4A2-5138-4AEE-A7BC-42311CAAA972}"/>
              </a:ext>
            </a:extLst>
          </p:cNvPr>
          <p:cNvSpPr txBox="1"/>
          <p:nvPr/>
        </p:nvSpPr>
        <p:spPr>
          <a:xfrm>
            <a:off x="293097" y="5983069"/>
            <a:ext cx="725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Approximately 5% of all CRCs have a mutational spectrum signature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consistent with E. Coli/pks damage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B44E07-C1F1-464B-B04B-934AFC5F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306669"/>
            <a:ext cx="2546207" cy="3179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B52293-956C-4023-B0CC-D012568C0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825" y="4704689"/>
            <a:ext cx="2794955" cy="5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46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1487FA-5BF9-4AB5-A00A-C209832C0C2C}"/>
              </a:ext>
            </a:extLst>
          </p:cNvPr>
          <p:cNvSpPr txBox="1"/>
          <p:nvPr/>
        </p:nvSpPr>
        <p:spPr>
          <a:xfrm>
            <a:off x="1295400" y="1752600"/>
            <a:ext cx="585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not always straight-forward to elucidate mechanism</a:t>
            </a:r>
          </a:p>
        </p:txBody>
      </p:sp>
    </p:spTree>
    <p:extLst>
      <p:ext uri="{BB962C8B-B14F-4D97-AF65-F5344CB8AC3E}">
        <p14:creationId xmlns:p14="http://schemas.microsoft.com/office/powerpoint/2010/main" val="946930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2029</Words>
  <Application>Microsoft Office PowerPoint</Application>
  <PresentationFormat>On-screen Show (4:3)</PresentationFormat>
  <Paragraphs>328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</dc:creator>
  <cp:lastModifiedBy>Anthony</cp:lastModifiedBy>
  <cp:revision>209</cp:revision>
  <dcterms:created xsi:type="dcterms:W3CDTF">2006-08-16T00:00:00Z</dcterms:created>
  <dcterms:modified xsi:type="dcterms:W3CDTF">2020-11-13T04:07:04Z</dcterms:modified>
</cp:coreProperties>
</file>